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0" r:id="rId12"/>
    <p:sldId id="269" r:id="rId13"/>
    <p:sldId id="268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7320-6CB0-45D9-9E77-FB28974D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B33B9-2BF5-48C1-9E6F-67F595AC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C4FD-62B3-4DE2-BC50-3B41BCA9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DCBC-6279-426D-8A02-E58DBF2F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36FC-3ABB-4987-803C-80A9A9A5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918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C2C-CC7F-45D6-9DFD-8B50E8D4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A5885-CDF8-4719-BAA1-84719F3FC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F237-4299-4A6E-9102-49FE57E5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D6C9-F1ED-4BDE-BA7D-54A66BF4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C12B-7171-4621-B86D-2BD3CA77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913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6E753-F3A6-4EEA-AD91-73EC49E9B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3699B-E564-495E-9D50-CFBF96A44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72C7-0717-426A-8454-EBFBD0F9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B7FF8-42CC-4388-A321-FE5BE75B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DB37-DFB1-468A-95FF-0D4334EF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8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7A9-8C78-476F-BDB6-B6CEC213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1D56-3EEA-4CDA-8BAB-2A110260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0FBE-A146-4994-8C33-EAC5ACC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E0540-38FC-45CA-91CC-C5307D6C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BB201-FADB-4DEC-88F1-7098A427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976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8059-3DF6-4006-ACA8-D0319434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60089-5053-47F3-91D3-1400E6885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E38BF-5AFA-45FE-8D6E-81F1B01A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18244-FBDF-45C4-9FE1-A46194A7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C2B2-E2EC-425D-9378-E68D47D0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186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460F-297F-47EC-9751-716CE90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C1E5-92C8-4638-86AD-6E466B7C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36585-0153-4B7C-8E72-AD5D97DB2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B4064-744F-4295-841E-60D60B33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0D0F0-2022-48E7-A2AA-D9866E7A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FF87-8B96-4B11-B149-FB4167F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410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6ED0-2C3C-4104-85BE-C5C43113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37E6-7EFC-4E68-8B96-5F6453875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377F-C6E5-4DC8-919D-F62264483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4223C-6A18-4105-AB16-13C87DE05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5E4FF-CF39-4E6E-B15B-F489C5710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FA09E-334C-4393-A272-5CE7EBA9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86985-E69A-48E0-BDCE-AF4BFC0D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4C656-0DDF-4C65-93F6-FF575A92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35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A8C4-C1CA-4018-8151-B333416E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025BF-46B8-4E9D-A496-79A8805F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6713B-97EC-4F74-BF4F-B0450254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3EBC6-580B-40FA-95DA-73BCE493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663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73103-9F1B-4FA9-945A-31ECDE74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E4AC2-85B3-47B7-9397-FB514B7F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82EC9-F5DA-4E0E-95CF-3724F92D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01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A8BC-03C5-4C8B-B642-6356470C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BD5A-8B4E-49C7-89D7-4D6A10F6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B3A52-BB4E-462D-A877-3AA54CA3B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BD570-1A78-430B-99C9-9EF39052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27C6-8A66-48EB-930F-44A5D638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68F52-CDAC-409E-93BA-0B60E10E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03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FFBF-E0AA-4077-B819-9D15225C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D7401-DA81-459B-862E-5F7AFFA87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60CD6-D098-4EC7-B859-8A879FEBB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67931-3C43-4A46-B3A6-328F0358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43143-C1F7-4EC9-88ED-86381740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1A057-4764-4642-B9A0-B42266C1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30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ACA3C-27F4-46FF-B913-88179AB6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2A22-2B4A-40CB-8E98-F58F64013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FAF74-0093-4478-94E7-B974FC3E9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E120-0DA9-443B-A9C4-B4AC5D0400FB}" type="datetimeFigureOut">
              <a:rPr lang="es-DO" smtClean="0"/>
              <a:t>9/4/2021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EA20D-9752-4FAE-AD49-CF93DB7BF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7BD6-E617-4AC5-B979-E9D60238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48F7-4279-41B3-8AEC-7E2AAA7A0833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5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lynbarett65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F1B43E2B-B34F-45A6-8B2F-A82F3E515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1F057-ACF4-41B8-AD93-6EE565240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2530622"/>
          </a:xfrm>
        </p:spPr>
        <p:txBody>
          <a:bodyPr anchor="b">
            <a:normAutofit/>
          </a:bodyPr>
          <a:lstStyle/>
          <a:p>
            <a:pPr algn="l"/>
            <a:r>
              <a:rPr lang="es-DO" sz="5600" dirty="0">
                <a:latin typeface="Book Antiqua" panose="02040602050305030304" pitchFamily="18" charset="0"/>
              </a:rPr>
              <a:t>ASAMBLEA DE EGRESADOS </a:t>
            </a:r>
            <a:br>
              <a:rPr lang="es-DO" sz="5600" dirty="0">
                <a:latin typeface="Book Antiqua" panose="02040602050305030304" pitchFamily="18" charset="0"/>
              </a:rPr>
            </a:br>
            <a:r>
              <a:rPr lang="es-DO" sz="5600" dirty="0">
                <a:latin typeface="Book Antiqua" panose="02040602050305030304" pitchFamily="18" charset="0"/>
              </a:rPr>
              <a:t>CAD/UNAD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44912-ED9A-4DC2-BE5A-4E0052BA5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971" y="3587263"/>
            <a:ext cx="5162257" cy="1533378"/>
          </a:xfrm>
        </p:spPr>
        <p:txBody>
          <a:bodyPr anchor="t">
            <a:noAutofit/>
          </a:bodyPr>
          <a:lstStyle/>
          <a:p>
            <a:r>
              <a:rPr lang="es-MX" dirty="0">
                <a:latin typeface="Book Antiqua" panose="02040602050305030304" pitchFamily="18" charset="0"/>
              </a:rPr>
              <a:t>Auditorio de la </a:t>
            </a:r>
          </a:p>
          <a:p>
            <a:r>
              <a:rPr lang="es-MX" dirty="0">
                <a:latin typeface="Book Antiqua" panose="02040602050305030304" pitchFamily="18" charset="0"/>
              </a:rPr>
              <a:t>Universidad Adventista Dominicana</a:t>
            </a:r>
          </a:p>
          <a:p>
            <a:r>
              <a:rPr lang="es-MX" dirty="0">
                <a:latin typeface="Book Antiqua" panose="02040602050305030304" pitchFamily="18" charset="0"/>
              </a:rPr>
              <a:t>9 y 10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261546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ook Antiqua" panose="02040602050305030304" pitchFamily="18" charset="0"/>
              </a:rPr>
              <a:t>PROYECTOS DE DESARROLLO UNAD</a:t>
            </a:r>
            <a:endParaRPr lang="es-DO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9ECB-939D-4B98-A341-5388AFE8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MX" dirty="0">
                <a:latin typeface="Book Antiqua" panose="02040602050305030304" pitchFamily="18" charset="0"/>
              </a:rPr>
              <a:t>Complejo Deportivo.</a:t>
            </a:r>
          </a:p>
          <a:p>
            <a:pPr marL="514350" indent="-514350">
              <a:buAutoNum type="arabicPeriod"/>
            </a:pPr>
            <a:r>
              <a:rPr lang="es-MX" dirty="0">
                <a:latin typeface="Book Antiqua" panose="02040602050305030304" pitchFamily="18" charset="0"/>
              </a:rPr>
              <a:t>Modernización de la Facultad de Ciencias Administrativas.</a:t>
            </a:r>
          </a:p>
          <a:p>
            <a:pPr marL="514350" indent="-514350">
              <a:buAutoNum type="arabicPeriod"/>
            </a:pPr>
            <a:r>
              <a:rPr lang="es-MX" dirty="0">
                <a:latin typeface="Book Antiqua" panose="02040602050305030304" pitchFamily="18" charset="0"/>
              </a:rPr>
              <a:t>Modernización de las Residencias Estudiantiles (Internados).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>
                <a:latin typeface="Book Antiqua" panose="02040602050305030304" pitchFamily="18" charset="0"/>
              </a:rPr>
              <a:t>Proyecto Agroindustrial.</a:t>
            </a:r>
            <a:endParaRPr lang="es-DO" dirty="0">
              <a:latin typeface="Book Antiqua" panose="02040602050305030304" pitchFamily="18" charset="0"/>
            </a:endParaRPr>
          </a:p>
          <a:p>
            <a:pPr marL="514350" indent="-514350">
              <a:buAutoNum type="arabicPeriod"/>
            </a:pPr>
            <a:r>
              <a:rPr lang="es-MX" dirty="0">
                <a:latin typeface="Book Antiqua" panose="02040602050305030304" pitchFamily="18" charset="0"/>
              </a:rPr>
              <a:t>Fondos de becas para estudiantes.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9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Book Antiqua" panose="02040602050305030304" pitchFamily="18" charset="0"/>
              </a:rPr>
              <a:t>Plano Maestro de Desarrollo del Campus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F0B01A46-6126-4420-BC10-FFAB472C6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15376" r="16098" b="11021"/>
          <a:stretch>
            <a:fillRect/>
          </a:stretch>
        </p:blipFill>
        <p:spPr bwMode="auto">
          <a:xfrm>
            <a:off x="1422400" y="1675227"/>
            <a:ext cx="8299726" cy="50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Book Antiqua" panose="02040602050305030304" pitchFamily="18" charset="0"/>
              </a:rPr>
              <a:t>Complejo Deportivo</a:t>
            </a:r>
            <a:endParaRPr lang="es-MX" kern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2CA49-22ED-4B7D-B732-1EFBF185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66" t="11092" r="4850" b="7653"/>
          <a:stretch/>
        </p:blipFill>
        <p:spPr>
          <a:xfrm>
            <a:off x="617089" y="1396588"/>
            <a:ext cx="10811821" cy="5461412"/>
          </a:xfrm>
          <a:prstGeom prst="rect">
            <a:avLst/>
          </a:prstGeom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2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kern="1200" dirty="0">
                <a:solidFill>
                  <a:schemeClr val="bg1"/>
                </a:solidFill>
                <a:latin typeface="Book Antiqua" panose="02040602050305030304" pitchFamily="18" charset="0"/>
              </a:rPr>
              <a:t>Proyecto de Modernización de la FACIA</a:t>
            </a:r>
            <a:endParaRPr lang="es-MX" sz="3600" kern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7496-2565-4ADB-8A32-A19F38C8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34AC25D-6474-4E7F-B1C7-BDB472F5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264" r="20728" b="18713"/>
          <a:stretch>
            <a:fillRect/>
          </a:stretch>
        </p:blipFill>
        <p:spPr bwMode="auto">
          <a:xfrm>
            <a:off x="965476" y="1367561"/>
            <a:ext cx="10225040" cy="54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6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  <a:latin typeface="Book Antiqua" panose="02040602050305030304" pitchFamily="18" charset="0"/>
              </a:rPr>
              <a:t>Proyecto Agroindustrial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5ED0-B2F9-4E8A-B5A9-4ED8C31E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1. Aumentar la producción de leche grado A.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2. Mejorar las tierras de pastoreo.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3. Preparar productos derivados de la leche.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4. Aumentar la siembra de arroz de primera.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5. Sembrar plátanos comerciales Fiat.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6. Sembrar viandas y vegetales para la cafetería.</a:t>
            </a:r>
          </a:p>
          <a:p>
            <a:pPr marL="0" indent="0">
              <a:buNone/>
            </a:pPr>
            <a:r>
              <a:rPr lang="es-MX" sz="3600" dirty="0">
                <a:latin typeface="Book Antiqua" panose="02040602050305030304" pitchFamily="18" charset="0"/>
              </a:rPr>
              <a:t>7. Comprar un tractor con sus implementos.</a:t>
            </a:r>
          </a:p>
        </p:txBody>
      </p:sp>
    </p:spTree>
    <p:extLst>
      <p:ext uri="{BB962C8B-B14F-4D97-AF65-F5344CB8AC3E}">
        <p14:creationId xmlns:p14="http://schemas.microsoft.com/office/powerpoint/2010/main" val="82819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kern="1200" dirty="0">
                <a:solidFill>
                  <a:schemeClr val="bg1"/>
                </a:solidFill>
                <a:latin typeface="Book Antiqua" panose="02040602050305030304" pitchFamily="18" charset="0"/>
              </a:rPr>
              <a:t>Fondo de Becas para Estudiantes</a:t>
            </a:r>
            <a:endParaRPr lang="es-MX" sz="3600" kern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5ED0-B2F9-4E8A-B5A9-4ED8C31E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Aportaciones recurrentes al fondo.</a:t>
            </a:r>
          </a:p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Aportaciones anuales al fondo.</a:t>
            </a:r>
          </a:p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Donaciones son deducibles de los impuestos.</a:t>
            </a:r>
          </a:p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Programa de Estudio y Trabajo.</a:t>
            </a:r>
          </a:p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Becas por excelencia.</a:t>
            </a:r>
          </a:p>
          <a:p>
            <a:pPr marL="742950" indent="-742950">
              <a:buAutoNum type="arabicPeriod"/>
            </a:pPr>
            <a:r>
              <a:rPr lang="es-MX" sz="3600" dirty="0">
                <a:latin typeface="Book Antiqua" panose="02040602050305030304" pitchFamily="18" charset="0"/>
              </a:rPr>
              <a:t>Becas para carreras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45605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kern="1200" dirty="0">
                <a:solidFill>
                  <a:schemeClr val="bg1"/>
                </a:solidFill>
                <a:latin typeface="Book Antiqua" panose="02040602050305030304" pitchFamily="18" charset="0"/>
              </a:rPr>
              <a:t>Formas de enviar su donativo</a:t>
            </a:r>
            <a:endParaRPr lang="es-MX" sz="3600" kern="1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BB5A4E7-EE6B-42AB-8644-7987B960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5ED0-B2F9-4E8A-B5A9-4ED8C31E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045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4000" dirty="0">
                <a:latin typeface="Book Antiqua" panose="02040602050305030304" pitchFamily="18" charset="0"/>
              </a:rPr>
              <a:t>Mediante llamada telefónica con tarjetas.</a:t>
            </a:r>
          </a:p>
          <a:p>
            <a:pPr>
              <a:buFontTx/>
              <a:buChar char="-"/>
            </a:pPr>
            <a:r>
              <a:rPr lang="es-MX" sz="4000" dirty="0">
                <a:latin typeface="Book Antiqua" panose="02040602050305030304" pitchFamily="18" charset="0"/>
              </a:rPr>
              <a:t>Yamilet Rosario: 257-2672</a:t>
            </a:r>
          </a:p>
          <a:p>
            <a:pPr>
              <a:buFontTx/>
              <a:buChar char="-"/>
            </a:pPr>
            <a:r>
              <a:rPr lang="es-MX" sz="4000" dirty="0">
                <a:latin typeface="Book Antiqua" panose="02040602050305030304" pitchFamily="18" charset="0"/>
              </a:rPr>
              <a:t>Ivette Vanderhorst: 829-641-8399</a:t>
            </a:r>
          </a:p>
          <a:p>
            <a:pPr>
              <a:buFontTx/>
              <a:buChar char="-"/>
            </a:pPr>
            <a:r>
              <a:rPr lang="es-MX" sz="4000" dirty="0">
                <a:latin typeface="Book Antiqua" panose="02040602050305030304" pitchFamily="18" charset="0"/>
              </a:rPr>
              <a:t>José David Gómez: 829-257-2441</a:t>
            </a:r>
          </a:p>
          <a:p>
            <a:pPr marL="0" indent="0">
              <a:buNone/>
            </a:pPr>
            <a:endParaRPr lang="es-MX" sz="40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s-MX" sz="4000" dirty="0">
                <a:latin typeface="Book Antiqua" panose="02040602050305030304" pitchFamily="18" charset="0"/>
              </a:rPr>
              <a:t>Mediante la página web: www.unad.edu.do/donar/</a:t>
            </a:r>
          </a:p>
          <a:p>
            <a:pPr marL="0" indent="0">
              <a:buNone/>
            </a:pPr>
            <a:endParaRPr lang="es-MX" sz="3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s-MX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4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>
                <a:latin typeface="Book Antiqua" panose="02040602050305030304" pitchFamily="18" charset="0"/>
              </a:rPr>
              <a:t>ENMIENDAS A LOS ESTATUTOS 2012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D54A-89EC-41DF-90D2-6FBA79A2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6914"/>
            <a:ext cx="10908324" cy="518896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D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los Estatutos Sociales de la Directiva de Egresados.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DO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DO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Recomendar </a:t>
            </a:r>
            <a:r>
              <a:rPr lang="es-MX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Asamblea realizar enmiendas a los Estatutos de la Directiva de Egresados CAD y UNAD en los siguientes puntos: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-Artículo 16. La Asamblea podrá ser de carácter Ordinario o Extraordinario. La Ordinaria se reunirá una vez al año. Por lo menos, en el lugar y la hora indicada en la convocatoria emanada del presidente de la Junta de Directores o a solicitud de un número de socios activos no menores de cinco. La Asamblea Ordinaria se celebrará </a:t>
            </a:r>
            <a:r>
              <a:rPr lang="es-MX" strike="sng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segundo domingo del mes de julio de cada año</a:t>
            </a:r>
            <a:r>
              <a:rPr lang="es-MX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DO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Propuesta:</a:t>
            </a:r>
            <a:r>
              <a:rPr lang="es-DO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La Asamblea Ordinaria se celebrará </a:t>
            </a:r>
            <a:r>
              <a:rPr lang="es-DO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anualmente en la fecha que sea escogida por la Junta de Directores y </a:t>
            </a:r>
            <a:r>
              <a:rPr lang="es-MX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anunciada con, por lo menos, 3 meses de antelación</a:t>
            </a:r>
            <a:r>
              <a:rPr lang="es-MX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E49EC207-CA9B-48D4-B211-8FAE59922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0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>
                <a:latin typeface="Book Antiqua" panose="02040602050305030304" pitchFamily="18" charset="0"/>
              </a:rPr>
              <a:t>ENMIENDAS A LOS ESTATUTOS 2012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D54A-89EC-41DF-90D2-6FBA79A2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1429"/>
            <a:ext cx="10671629" cy="4725534"/>
          </a:xfrm>
        </p:spPr>
        <p:txBody>
          <a:bodyPr>
            <a:normAutofit fontScale="25000" lnSpcReduction="20000"/>
          </a:bodyPr>
          <a:lstStyle/>
          <a:p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23 del título Junta de Directores:</a:t>
            </a:r>
            <a:endParaRPr lang="en-US" sz="1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Es el organismo encargado de ejecutar todas las resoluciones aprobadas en la Asamblea General. Estará integrada de la siguiente manera: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Un (a) Presidente (a)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Un (a) Vicepresidente (a)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Un (a) Secretario (a)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Un (a) Tesorero (a)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Un (a) Vocal</a:t>
            </a:r>
            <a:r>
              <a:rPr lang="es-MX" sz="1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8"/>
            <a:r>
              <a:rPr lang="es-MX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La primera Junta de Directores electa, durará en sus funciones un año. </a:t>
            </a:r>
            <a:r>
              <a:rPr lang="es-MX" sz="11200" strike="sng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subsiguientes, durarán tres años. </a:t>
            </a:r>
          </a:p>
          <a:p>
            <a:pPr marL="261938"/>
            <a:r>
              <a:rPr lang="es-DO" sz="1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</a:t>
            </a:r>
            <a:r>
              <a:rPr lang="es-DO" sz="1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DO" sz="1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DO" sz="1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cargos de la Junta de Directores serán renovados cada </a:t>
            </a:r>
            <a:r>
              <a:rPr lang="es-MX" sz="1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años o cuando ocurra una vacante.</a:t>
            </a:r>
            <a:endParaRPr lang="en-US" sz="11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F0E34BDC-5723-4F1D-9230-3A2872A08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3E2F-E813-469F-B33E-E0C15D8C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>
                <a:latin typeface="Book Antiqua" panose="02040602050305030304" pitchFamily="18" charset="0"/>
              </a:rPr>
              <a:t>ENMIENDAS A LOS ESTATUTOS 2012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D54A-89EC-41DF-90D2-6FBA79A2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Autofit/>
          </a:bodyPr>
          <a:lstStyle/>
          <a:p>
            <a:pPr marL="457200"/>
            <a:r>
              <a:rPr lang="es-DO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</a:t>
            </a:r>
            <a:r>
              <a:rPr lang="es-DO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DO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La Junta de Directores estará integrada de la siguiente manera</a:t>
            </a:r>
            <a:r>
              <a:rPr lang="es-MX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Presidente/a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174625" defTabSz="900113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Primer Vicepresidente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Segundo Vicepresidente</a:t>
            </a: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 S</a:t>
            </a: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ecretario/a Ejecutivo/a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5. Tesorero/a</a:t>
            </a: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 Relacionista </a:t>
            </a:r>
            <a:r>
              <a:rPr lang="es-MX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úblico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 </a:t>
            </a:r>
            <a:r>
              <a:rPr lang="en-US" sz="24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sz="2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elegado(s)</a:t>
            </a: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Nacionales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8. Delegado(s) Internacional(es)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9. Dos vocales</a:t>
            </a:r>
          </a:p>
          <a:p>
            <a:pPr marL="812800" indent="0">
              <a:buNone/>
            </a:pPr>
            <a:r>
              <a:rPr lang="es-MX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10. Pasado/a Presidente/a </a:t>
            </a:r>
            <a:endParaRPr lang="en-US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1F5A196-8BBE-44E8-AC43-4201494F3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2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2840182" cy="3400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3600" kern="1200" dirty="0">
                <a:solidFill>
                  <a:srgbClr val="FFFFFF"/>
                </a:solidFill>
                <a:latin typeface="Book Antiqua" panose="02040602050305030304" pitchFamily="18" charset="0"/>
              </a:rPr>
              <a:t>Elecciones de la Junta de Directores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5C0909-C568-49EF-98DF-581A8F3C3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20238"/>
              </p:ext>
            </p:extLst>
          </p:nvPr>
        </p:nvGraphicFramePr>
        <p:xfrm>
          <a:off x="3769544" y="43542"/>
          <a:ext cx="7469245" cy="668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542">
                  <a:extLst>
                    <a:ext uri="{9D8B030D-6E8A-4147-A177-3AD203B41FA5}">
                      <a16:colId xmlns:a16="http://schemas.microsoft.com/office/drawing/2014/main" val="2544365951"/>
                    </a:ext>
                  </a:extLst>
                </a:gridCol>
                <a:gridCol w="2490946">
                  <a:extLst>
                    <a:ext uri="{9D8B030D-6E8A-4147-A177-3AD203B41FA5}">
                      <a16:colId xmlns:a16="http://schemas.microsoft.com/office/drawing/2014/main" val="2143002482"/>
                    </a:ext>
                  </a:extLst>
                </a:gridCol>
                <a:gridCol w="1548757">
                  <a:extLst>
                    <a:ext uri="{9D8B030D-6E8A-4147-A177-3AD203B41FA5}">
                      <a16:colId xmlns:a16="http://schemas.microsoft.com/office/drawing/2014/main" val="3807277945"/>
                    </a:ext>
                  </a:extLst>
                </a:gridCol>
              </a:tblGrid>
              <a:tr h="34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Nombre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Correo Electrónico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Teléfono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3294458472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MX" sz="2000" dirty="0" err="1">
                          <a:effectLst/>
                        </a:rPr>
                        <a:t>Elexsia</a:t>
                      </a:r>
                      <a:r>
                        <a:rPr lang="es-MX" sz="2000" dirty="0">
                          <a:effectLst/>
                        </a:rPr>
                        <a:t> Perry López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elexsiaperry@gmail.com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(914) 413-3844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3753716902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2. </a:t>
                      </a:r>
                      <a:r>
                        <a:rPr lang="es-MX" sz="2000" dirty="0" err="1">
                          <a:effectLst/>
                        </a:rPr>
                        <a:t>Elimar</a:t>
                      </a:r>
                      <a:r>
                        <a:rPr lang="es-MX" sz="2000" dirty="0">
                          <a:effectLst/>
                        </a:rPr>
                        <a:t> Feliz </a:t>
                      </a:r>
                      <a:r>
                        <a:rPr lang="es-MX" sz="2000" dirty="0" err="1">
                          <a:effectLst/>
                        </a:rPr>
                        <a:t>Borrome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felizelimar@gmail.com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8098295830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1504629124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3. William Morel Cabrera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2015-0965@unad.edu.do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809-923-8701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1805763216"/>
                  </a:ext>
                </a:extLst>
              </a:tr>
              <a:tr h="3770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4. Ángel Dayan De la Cuz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angeldelacruzmachuca@gmail.com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8295210467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187887472"/>
                  </a:ext>
                </a:extLst>
              </a:tr>
              <a:tr h="3467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5. Benjamín Carmona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carmonabenjamin215@gmail.com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5541781918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4014673831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6. Joselyn </a:t>
                      </a:r>
                      <a:r>
                        <a:rPr lang="es-MX" sz="2000" dirty="0" err="1">
                          <a:effectLst/>
                        </a:rPr>
                        <a:t>Barett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u="sng">
                          <a:effectLst/>
                          <a:hlinkClick r:id="rId3"/>
                        </a:rPr>
                        <a:t>Joselynbarett65@gmail.com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4843580270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1633435198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7. Rosalina Frías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1 978-660-5917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666866711"/>
                  </a:ext>
                </a:extLst>
              </a:tr>
              <a:tr h="406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8. Benita Pérez de Rodríguez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benilove2603@gmail.com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8097911993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839045327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9. John Peña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jehovasalva8@gmail.com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</a:rPr>
                        <a:t>55417819180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3452651540"/>
                  </a:ext>
                </a:extLst>
              </a:tr>
              <a:tr h="4208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10. </a:t>
                      </a:r>
                      <a:r>
                        <a:rPr lang="es-MX" sz="2000" dirty="0" err="1">
                          <a:effectLst/>
                        </a:rPr>
                        <a:t>Gelina</a:t>
                      </a:r>
                      <a:r>
                        <a:rPr lang="es-MX" sz="2000" dirty="0">
                          <a:effectLst/>
                        </a:rPr>
                        <a:t> Rosa Nolasco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gely0970@gmail.com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849-455-2013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1803892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11. María Idalia Gómez Pérez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migp.031@gmail.com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809-416-3103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1572111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12. Joel Alonzo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serviciofm27@gmail.com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8294231726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115969606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13. Francia Moni Santana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franciamoni70@gmail.com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8494552014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36417907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14. Rafael David Feliz Acosta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felizdavidrafael@outlook.com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787-354-7066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67997329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2000" dirty="0">
                          <a:effectLst/>
                        </a:rPr>
                        <a:t>15. Danis Espinosa Matos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danisaespinosa@gmail.com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18498815340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400994353"/>
                  </a:ext>
                </a:extLst>
              </a:tr>
              <a:tr h="3484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409" marR="85409" marT="0" marB="0"/>
                </a:tc>
                <a:extLst>
                  <a:ext uri="{0D108BD9-81ED-4DB2-BD59-A6C34878D82A}">
                    <a16:rowId xmlns:a16="http://schemas.microsoft.com/office/drawing/2014/main" val="289109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26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>
                <a:latin typeface="Book Antiqua" panose="02040602050305030304" pitchFamily="18" charset="0"/>
              </a:rPr>
              <a:t>Elecciones de la Junta de Directores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9ECB-939D-4B98-A341-5388AFE8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Presidente/a</a:t>
            </a:r>
            <a:endParaRPr lang="en-US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</a:p>
          <a:p>
            <a:pPr marL="363538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Primer Vicepresidente</a:t>
            </a:r>
            <a:endParaRPr lang="en-US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buNone/>
            </a:pPr>
            <a:endParaRPr lang="es-MX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3538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Segundo Vicepresidente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3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>
                <a:latin typeface="Book Antiqua" panose="02040602050305030304" pitchFamily="18" charset="0"/>
              </a:rPr>
              <a:t>Elecciones de la Junta de Directores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9ECB-939D-4B98-A341-5388AFE8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ecretario/a Ejecutivo/a</a:t>
            </a: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</a:t>
            </a:r>
          </a:p>
          <a:p>
            <a:pPr marL="81280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Tesorero/a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Relacionista </a:t>
            </a:r>
            <a:r>
              <a:rPr lang="es-MX" sz="28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úblico</a:t>
            </a:r>
            <a:endParaRPr lang="es-DO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12800" indent="0">
              <a:buNone/>
            </a:pPr>
            <a:r>
              <a:rPr lang="es-DO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pPr marL="812800" indent="0">
              <a:buNone/>
            </a:pPr>
            <a:r>
              <a:rPr lang="es-DO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3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>
                <a:latin typeface="Book Antiqua" panose="02040602050305030304" pitchFamily="18" charset="0"/>
              </a:rPr>
              <a:t>Elecciones de la Junta de Directores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9ECB-939D-4B98-A341-5388AFE8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0">
              <a:buNone/>
            </a:pPr>
            <a:r>
              <a:rPr lang="en-US" sz="28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MX" sz="28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elegado(s)</a:t>
            </a: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Nacionales</a:t>
            </a: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</a:p>
          <a:p>
            <a:pPr marL="81280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Delegado(s) Internacional(es)</a:t>
            </a:r>
          </a:p>
          <a:p>
            <a:pPr marL="81280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pPr marL="81280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</a:p>
          <a:p>
            <a:pPr marL="81280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endParaRPr lang="en-US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DO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4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A04F-37AB-4516-8A76-242870EF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kern="1200" dirty="0">
                <a:latin typeface="Book Antiqua" panose="02040602050305030304" pitchFamily="18" charset="0"/>
              </a:rPr>
              <a:t>Elecciones de la Junta de Directores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69ECB-939D-4B98-A341-5388AFE8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Dos vocales: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1. 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2. 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3. 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4. </a:t>
            </a:r>
          </a:p>
          <a:p>
            <a:pPr marL="0" indent="0">
              <a:buNone/>
            </a:pPr>
            <a:r>
              <a:rPr lang="es-MX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5. </a:t>
            </a:r>
            <a:endParaRPr lang="es-DO" dirty="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9E21CD58-186B-4AA4-B705-5D352513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11" b="2"/>
          <a:stretch/>
        </p:blipFill>
        <p:spPr bwMode="auto">
          <a:xfrm>
            <a:off x="11238789" y="0"/>
            <a:ext cx="95321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835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Times New Roman</vt:lpstr>
      <vt:lpstr>Office Theme</vt:lpstr>
      <vt:lpstr>ASAMBLEA DE EGRESADOS  CAD/UNAD</vt:lpstr>
      <vt:lpstr>ENMIENDAS A LOS ESTATUTOS 2012</vt:lpstr>
      <vt:lpstr>ENMIENDAS A LOS ESTATUTOS 2012</vt:lpstr>
      <vt:lpstr>ENMIENDAS A LOS ESTATUTOS 2012</vt:lpstr>
      <vt:lpstr>Elecciones de la Junta de Directores</vt:lpstr>
      <vt:lpstr>Elecciones de la Junta de Directores</vt:lpstr>
      <vt:lpstr>Elecciones de la Junta de Directores</vt:lpstr>
      <vt:lpstr>Elecciones de la Junta de Directores</vt:lpstr>
      <vt:lpstr>Elecciones de la Junta de Directores</vt:lpstr>
      <vt:lpstr>PROYECTOS DE DESARROLLO UNAD</vt:lpstr>
      <vt:lpstr>Plano Maestro de Desarrollo del Campus</vt:lpstr>
      <vt:lpstr>Complejo Deportivo</vt:lpstr>
      <vt:lpstr>Proyecto de Modernización de la FACIA</vt:lpstr>
      <vt:lpstr>Proyecto Agroindustrial</vt:lpstr>
      <vt:lpstr>Fondo de Becas para Estudiantes</vt:lpstr>
      <vt:lpstr>Formas de enviar su donativo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ASAMBLEA DE EGRESADOS  CAD/UNAD</dc:title>
  <dc:creator>Jose Gomez Gonzalez</dc:creator>
  <cp:lastModifiedBy>Jose Gomez Gonzalez</cp:lastModifiedBy>
  <cp:revision>17</cp:revision>
  <dcterms:created xsi:type="dcterms:W3CDTF">2021-04-09T23:05:21Z</dcterms:created>
  <dcterms:modified xsi:type="dcterms:W3CDTF">2021-04-10T21:27:36Z</dcterms:modified>
</cp:coreProperties>
</file>